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Tomorrow" panose="020B0604020202020204" charset="0"/>
      <p:regular r:id="rId8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3781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cs-CZ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cs-CZ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>
              <a:alpha val="85000"/>
            </a:srgbClr>
          </a:solidFill>
          <a:ln/>
        </p:spPr>
        <p:txBody>
          <a:bodyPr/>
          <a:lstStyle/>
          <a:p>
            <a:endParaRPr lang="cs-CZ">
              <a:latin typeface="Tomorrow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1268849"/>
            <a:ext cx="925568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D1D1B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Architektura</a:t>
            </a:r>
            <a:r>
              <a:rPr lang="en-US" sz="3550" dirty="0">
                <a:solidFill>
                  <a:srgbClr val="1D1D1B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 Systému: Studijní Plánovač</a:t>
            </a:r>
            <a:endParaRPr lang="en-US" sz="3550" dirty="0">
              <a:latin typeface="Tomorrow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2108002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Náš studijní plánovač je navržen jako moderní webová aplikace s jasně oddělenými komponentami, což zajišťuje flexibilitu a snadnou škálovatelnost. Podívejme se blíže na jeho základní stavební kameny.</a:t>
            </a:r>
            <a:endParaRPr lang="en-US" sz="1400" dirty="0">
              <a:latin typeface="Tomorrow" panose="020B060402020202020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93790" y="2892623"/>
            <a:ext cx="408265" cy="408265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cs-CZ">
              <a:latin typeface="Tomorrow" panose="020B060402020202020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774" y="2960549"/>
            <a:ext cx="272177" cy="2721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83506" y="295489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Frontend</a:t>
            </a:r>
            <a:endParaRPr lang="en-US" sz="1750" dirty="0">
              <a:latin typeface="Tomorrow" panose="020B060402020202020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383506" y="3347204"/>
            <a:ext cx="124531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Postaven na </a:t>
            </a:r>
            <a:r>
              <a:rPr lang="en-US" sz="1400" b="1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Reactu</a:t>
            </a:r>
            <a:r>
              <a:rPr lang="en-US" sz="14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 pro dynamické a interaktivní uživatelské rozhraní.</a:t>
            </a:r>
            <a:endParaRPr lang="en-US" sz="1400" dirty="0">
              <a:latin typeface="Tomorrow" panose="020B060402020202020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793790" y="4000381"/>
            <a:ext cx="408265" cy="408265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cs-CZ">
              <a:latin typeface="Tomorrow" panose="020B0604020202020204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774" y="4068306"/>
            <a:ext cx="272177" cy="27217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383506" y="406265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Backend</a:t>
            </a:r>
            <a:endParaRPr lang="en-US" sz="1750" dirty="0">
              <a:latin typeface="Tomorrow" panose="020B060402020202020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383506" y="4454962"/>
            <a:ext cx="124531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Používá </a:t>
            </a:r>
            <a:r>
              <a:rPr lang="en-US" sz="1400" b="1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Node.js a Express</a:t>
            </a:r>
            <a:r>
              <a:rPr lang="en-US" sz="14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 pro rychlou a efektivní manipulaci s daty.</a:t>
            </a:r>
            <a:endParaRPr lang="en-US" sz="1400" dirty="0">
              <a:latin typeface="Tomorrow" panose="020B0604020202020204" charset="0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793790" y="5108138"/>
            <a:ext cx="408265" cy="408265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cs-CZ">
              <a:latin typeface="Tomorrow" panose="020B0604020202020204" charset="0"/>
            </a:endParaRPr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1774" y="5176064"/>
            <a:ext cx="272177" cy="272177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383506" y="517040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Databáze</a:t>
            </a:r>
            <a:endParaRPr lang="en-US" sz="1750" dirty="0">
              <a:latin typeface="Tomorrow" panose="020B0604020202020204" charset="0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1383506" y="5562719"/>
            <a:ext cx="124531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Lehká a spolehlivá </a:t>
            </a:r>
            <a:r>
              <a:rPr lang="en-US" sz="1400" b="1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SQLite</a:t>
            </a:r>
            <a:r>
              <a:rPr lang="en-US" sz="14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 pro lokální a efektivní ukládání dat.</a:t>
            </a:r>
            <a:endParaRPr lang="en-US" sz="1400" dirty="0">
              <a:latin typeface="Tomorrow" panose="020B0604020202020204" charset="0"/>
            </a:endParaRPr>
          </a:p>
        </p:txBody>
      </p:sp>
      <p:sp>
        <p:nvSpPr>
          <p:cNvPr id="18" name="Shape 12"/>
          <p:cNvSpPr/>
          <p:nvPr/>
        </p:nvSpPr>
        <p:spPr>
          <a:xfrm>
            <a:off x="793790" y="6215896"/>
            <a:ext cx="408265" cy="408265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cs-CZ">
              <a:latin typeface="Tomorrow" panose="020B0604020202020204" charset="0"/>
            </a:endParaRPr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1774" y="6283821"/>
            <a:ext cx="272177" cy="272177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1383506" y="627816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API</a:t>
            </a:r>
            <a:endParaRPr lang="en-US" sz="1750" dirty="0">
              <a:latin typeface="Tomorrow" panose="020B0604020202020204" charset="0"/>
            </a:endParaRPr>
          </a:p>
        </p:txBody>
      </p:sp>
      <p:sp>
        <p:nvSpPr>
          <p:cNvPr id="21" name="Text 14"/>
          <p:cNvSpPr/>
          <p:nvPr/>
        </p:nvSpPr>
        <p:spPr>
          <a:xfrm>
            <a:off x="1383506" y="6670477"/>
            <a:ext cx="124531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Standardní </a:t>
            </a:r>
            <a:r>
              <a:rPr lang="en-US" sz="1400" b="1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RESTful rozhraní</a:t>
            </a:r>
            <a:r>
              <a:rPr lang="en-US" sz="14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 pro bezproblémovou komunikaci mezi frontendem a backendem.</a:t>
            </a:r>
            <a:endParaRPr lang="en-US" sz="1400" dirty="0">
              <a:latin typeface="Tomorrow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6870"/>
            <a:ext cx="6061710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1D1D1B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Klíčové Uživatelské Scénáře</a:t>
            </a:r>
            <a:endParaRPr lang="en-US" sz="3300" dirty="0">
              <a:latin typeface="Tomorrow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548646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Aplikace je navržena tak, aby studentům co nejvíce usnadnila správu studia. Zde jsou nejdůležitější funkce, které systém poskytuje:</a:t>
            </a:r>
            <a:endParaRPr lang="en-US" sz="1300" dirty="0">
              <a:latin typeface="Tomorrow" panose="020B060402020202020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102525"/>
            <a:ext cx="85011" cy="85011"/>
          </a:xfrm>
          <a:prstGeom prst="roundRect">
            <a:avLst>
              <a:gd name="adj" fmla="val 537813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cs-CZ">
              <a:latin typeface="Tomorrow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48822" y="2012156"/>
            <a:ext cx="24693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Registrace a Přihlášení</a:t>
            </a:r>
            <a:endParaRPr lang="en-US" sz="1650" dirty="0">
              <a:latin typeface="Tomorrow" panose="020B0604020202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48822" y="2379940"/>
            <a:ext cx="1278778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Jednoduchý proces pomocí e-mailu a hesla pro zabezpečený přístup.</a:t>
            </a:r>
            <a:endParaRPr lang="en-US" sz="1300" dirty="0">
              <a:latin typeface="Tomorrow" panose="020B060402020202020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93790" y="3082647"/>
            <a:ext cx="85011" cy="85011"/>
          </a:xfrm>
          <a:prstGeom prst="roundRect">
            <a:avLst>
              <a:gd name="adj" fmla="val 537813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cs-CZ">
              <a:latin typeface="Tomorrow" panose="020B06040202020202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48822" y="2992279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Správa Předmětů</a:t>
            </a:r>
            <a:endParaRPr lang="en-US" sz="1650" dirty="0">
              <a:latin typeface="Tomorrow" panose="020B060402020202020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48822" y="3360063"/>
            <a:ext cx="1278778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Možnost přidat nový předmět s názvem, barvou a popisem pro lepší organizaci.</a:t>
            </a:r>
            <a:endParaRPr lang="en-US" sz="1300" dirty="0">
              <a:latin typeface="Tomorrow" panose="020B060402020202020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93790" y="4062770"/>
            <a:ext cx="85011" cy="85011"/>
          </a:xfrm>
          <a:prstGeom prst="roundRect">
            <a:avLst>
              <a:gd name="adj" fmla="val 537813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cs-CZ">
              <a:latin typeface="Tomorrow" panose="020B06040202020202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48822" y="397240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Zadávání Testů</a:t>
            </a:r>
            <a:endParaRPr lang="en-US" sz="1650" dirty="0">
              <a:latin typeface="Tomorrow" panose="020B060402020202020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48822" y="4340185"/>
            <a:ext cx="1278778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Záznam testů s předmětem, datem, typem a poznámkou pro přehledný rozvrh.</a:t>
            </a:r>
            <a:endParaRPr lang="en-US" sz="1300" dirty="0">
              <a:latin typeface="Tomorrow" panose="020B060402020202020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93790" y="5042892"/>
            <a:ext cx="85011" cy="85011"/>
          </a:xfrm>
          <a:prstGeom prst="roundRect">
            <a:avLst>
              <a:gd name="adj" fmla="val 537813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cs-CZ">
              <a:latin typeface="Tomorrow" panose="020B060402020202020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48822" y="495252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Záznam Učení</a:t>
            </a:r>
            <a:endParaRPr lang="en-US" sz="1650" dirty="0">
              <a:latin typeface="Tomorrow" panose="020B060402020202020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48822" y="5320308"/>
            <a:ext cx="1278778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Ukládání informací o učení, včetně data, délky a poznámek k lekcím.</a:t>
            </a:r>
            <a:endParaRPr lang="en-US" sz="1300" dirty="0">
              <a:latin typeface="Tomorrow" panose="020B060402020202020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93790" y="6023015"/>
            <a:ext cx="85011" cy="85011"/>
          </a:xfrm>
          <a:prstGeom prst="roundRect">
            <a:avLst>
              <a:gd name="adj" fmla="val 537813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cs-CZ">
              <a:latin typeface="Tomorrow" panose="020B060402020202020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048822" y="593264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Přehled Termínů</a:t>
            </a:r>
            <a:endParaRPr lang="en-US" sz="1650" dirty="0">
              <a:latin typeface="Tomorrow" panose="020B060402020202020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48822" y="6300430"/>
            <a:ext cx="1278778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Intuitivní dashboard s přehledem nadcházejících testů v týdnu.</a:t>
            </a:r>
            <a:endParaRPr lang="en-US" sz="1300" dirty="0">
              <a:latin typeface="Tomorrow" panose="020B060402020202020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93790" y="7003137"/>
            <a:ext cx="85011" cy="85011"/>
          </a:xfrm>
          <a:prstGeom prst="roundRect">
            <a:avLst>
              <a:gd name="adj" fmla="val 537813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cs-CZ">
              <a:latin typeface="Tomorrow" panose="020B060402020202020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048822" y="6912769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Splnění Testu</a:t>
            </a:r>
            <a:endParaRPr lang="en-US" sz="1650" dirty="0">
              <a:latin typeface="Tomorrow" panose="020B060402020202020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048822" y="7280553"/>
            <a:ext cx="1278778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Funkce pro označení testu jako splněného a jeho přesun do statistik.</a:t>
            </a:r>
            <a:endParaRPr lang="en-US" sz="1300" dirty="0">
              <a:latin typeface="Tomorrow" panose="020B060402020202020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708106-1D87-339F-D277-5FD94882B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924" y="7784845"/>
            <a:ext cx="1800476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758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1D1D1B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Uživatelské Role a Jejich Možnosti</a:t>
            </a:r>
            <a:endParaRPr lang="en-US" sz="4200" dirty="0">
              <a:latin typeface="Tomorrow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401729"/>
            <a:ext cx="75564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Náš systém rozpoznává dvě hlavní uživatelské role, každá s odlišnými právy a funkcionalitou, aby vyhovovala individuálním i skupinovým potřebám.</a:t>
            </a:r>
            <a:endParaRPr lang="en-US" sz="1650" dirty="0">
              <a:latin typeface="Tomorrow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893939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1D1D1B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Student</a:t>
            </a:r>
            <a:endParaRPr lang="en-US" sz="2500" dirty="0">
              <a:latin typeface="Tomorrow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513302"/>
            <a:ext cx="351532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Komplexní správa vlastních testů, předmětů a záznamů o učení.</a:t>
            </a:r>
            <a:endParaRPr lang="en-US" sz="1650" dirty="0">
              <a:latin typeface="Tomorrow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623084"/>
            <a:ext cx="351532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Přístup k personalizovaným statistikám pokroku a kalendáři.</a:t>
            </a:r>
            <a:endParaRPr lang="en-US" sz="1650" dirty="0">
              <a:latin typeface="Tomorrow" panose="020B060402020202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6732865"/>
            <a:ext cx="35153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Možnost přizpůsobit si studijní plán podle svých potřeb.</a:t>
            </a:r>
            <a:endParaRPr lang="en-US" sz="1650" dirty="0">
              <a:latin typeface="Tomorrow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42510" y="3893939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1D1D1B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Správce Skupiny</a:t>
            </a:r>
            <a:endParaRPr lang="en-US" sz="2500" dirty="0">
              <a:latin typeface="Tomorrow" panose="020B060402020202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42510" y="4513302"/>
            <a:ext cx="351532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Rozšířené pravomoci pro přidávání a odebírání členů ve skupinách.</a:t>
            </a:r>
            <a:endParaRPr lang="en-US" sz="1650" dirty="0">
              <a:latin typeface="Tomorrow" panose="020B06040202020202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42510" y="5623084"/>
            <a:ext cx="35153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Schopnost zadávat testy, které jsou sdíleny s celou skupinou.</a:t>
            </a:r>
            <a:endParaRPr lang="en-US" sz="1650" dirty="0">
              <a:latin typeface="Tomorrow" panose="020B06040202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842510" y="6388060"/>
            <a:ext cx="351532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Umožňuje koordinaci a organizaci studia pro více studentů.</a:t>
            </a:r>
            <a:endParaRPr lang="en-US" sz="1650" dirty="0">
              <a:latin typeface="Tomorrow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208" y="559237"/>
            <a:ext cx="3910727" cy="412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1D1D1B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Intuitivní UI a Navigace</a:t>
            </a:r>
            <a:endParaRPr lang="en-US" sz="2550" dirty="0">
              <a:latin typeface="Tomorrow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10208" y="1235154"/>
            <a:ext cx="13209984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Uživatelské rozhraní je navrženo s důrazem na jednoduchost a efektivitu, aby se studenti mohli plně soustředit na studium, ne na ovládání aplikace.</a:t>
            </a:r>
            <a:endParaRPr lang="en-US" sz="1000" dirty="0">
              <a:latin typeface="Tomorrow" panose="020B060402020202020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10208" y="1594485"/>
            <a:ext cx="6539032" cy="790218"/>
          </a:xfrm>
          <a:prstGeom prst="roundRect">
            <a:avLst>
              <a:gd name="adj" fmla="val 9257"/>
            </a:avLst>
          </a:prstGeom>
          <a:solidFill>
            <a:srgbClr val="FCFCFC"/>
          </a:solidFill>
          <a:ln w="15240">
            <a:solidFill>
              <a:srgbClr val="D6D0D0"/>
            </a:solidFill>
            <a:prstDash val="solid"/>
          </a:ln>
        </p:spPr>
        <p:txBody>
          <a:bodyPr/>
          <a:lstStyle/>
          <a:p>
            <a:endParaRPr lang="cs-CZ">
              <a:latin typeface="Tomorrow" panose="020B060402020202020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694968" y="1594485"/>
            <a:ext cx="60960" cy="790218"/>
          </a:xfrm>
          <a:prstGeom prst="roundRect">
            <a:avLst>
              <a:gd name="adj" fmla="val 32460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cs-CZ">
              <a:latin typeface="Tomorrow" panose="020B0604020202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902970" y="1741527"/>
            <a:ext cx="1648897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Horní Navbar</a:t>
            </a:r>
            <a:endParaRPr lang="en-US" sz="1250" dirty="0">
              <a:latin typeface="Tomorrow" panose="020B06040202020202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02970" y="2026682"/>
            <a:ext cx="6199227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Obsahuje logo, notifikace, přepínač tmavého/světlého motivu, přihlášení a nastavení.</a:t>
            </a:r>
            <a:endParaRPr lang="en-US" sz="1000" dirty="0">
              <a:latin typeface="Tomorrow" panose="020B060402020202020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381042" y="1594485"/>
            <a:ext cx="6539151" cy="790218"/>
          </a:xfrm>
          <a:prstGeom prst="roundRect">
            <a:avLst>
              <a:gd name="adj" fmla="val 9257"/>
            </a:avLst>
          </a:prstGeom>
          <a:solidFill>
            <a:srgbClr val="FCFCFC"/>
          </a:solidFill>
          <a:ln w="15240">
            <a:solidFill>
              <a:srgbClr val="D6D0D0"/>
            </a:solidFill>
            <a:prstDash val="solid"/>
          </a:ln>
        </p:spPr>
        <p:txBody>
          <a:bodyPr/>
          <a:lstStyle/>
          <a:p>
            <a:endParaRPr lang="cs-CZ">
              <a:latin typeface="Tomorrow" panose="020B060402020202020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365802" y="1594485"/>
            <a:ext cx="60960" cy="790218"/>
          </a:xfrm>
          <a:prstGeom prst="roundRect">
            <a:avLst>
              <a:gd name="adj" fmla="val 32460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cs-CZ">
              <a:latin typeface="Tomorrow" panose="020B060402020202020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73804" y="1741527"/>
            <a:ext cx="1648897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Levý Sidebar</a:t>
            </a:r>
            <a:endParaRPr lang="en-US" sz="1250" dirty="0">
              <a:latin typeface="Tomorrow" panose="020B06040202020202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73804" y="2026682"/>
            <a:ext cx="6199346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Rychlý přístup ke kalendářům, skupinám a měsíčnímu přehledu.</a:t>
            </a:r>
            <a:endParaRPr lang="en-US" sz="1000" dirty="0">
              <a:latin typeface="Tomorrow" panose="020B060402020202020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10208" y="2533055"/>
            <a:ext cx="13209984" cy="421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00" dirty="0">
              <a:latin typeface="Tomorrow" panose="020B060402020202020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10208" y="3103364"/>
            <a:ext cx="296704" cy="296704"/>
          </a:xfrm>
          <a:prstGeom prst="roundRect">
            <a:avLst>
              <a:gd name="adj" fmla="val 6669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cs-CZ">
              <a:latin typeface="Tomorrow" panose="020B060402020202020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38714" y="3148608"/>
            <a:ext cx="1648897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Hlavní Dashboard</a:t>
            </a:r>
            <a:endParaRPr lang="en-US" sz="1250" dirty="0">
              <a:latin typeface="Tomorrow" panose="020B060402020202020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138714" y="3433763"/>
            <a:ext cx="12781478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Přehledný kalendář s označenými dny testů a učení, doplněný o seznam testů a progres.</a:t>
            </a:r>
            <a:endParaRPr lang="en-US" sz="1000" dirty="0">
              <a:latin typeface="Tomorrow" panose="020B060402020202020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10208" y="3908465"/>
            <a:ext cx="296704" cy="296704"/>
          </a:xfrm>
          <a:prstGeom prst="roundRect">
            <a:avLst>
              <a:gd name="adj" fmla="val 6669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cs-CZ">
              <a:latin typeface="Tomorrow" panose="020B060402020202020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138714" y="3953708"/>
            <a:ext cx="1648897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Kalendář Testů</a:t>
            </a:r>
            <a:endParaRPr lang="en-US" sz="1250" dirty="0">
              <a:latin typeface="Tomorrow" panose="020B060402020202020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138714" y="4238863"/>
            <a:ext cx="12781478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Měsíční a týdenní zobrazení pro snadnou orientaci v testech.</a:t>
            </a:r>
            <a:endParaRPr lang="en-US" sz="1000" dirty="0">
              <a:latin typeface="Tomorrow" panose="020B060402020202020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10208" y="4713565"/>
            <a:ext cx="296704" cy="296704"/>
          </a:xfrm>
          <a:prstGeom prst="roundRect">
            <a:avLst>
              <a:gd name="adj" fmla="val 6669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cs-CZ">
              <a:latin typeface="Tomorrow" panose="020B060402020202020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138714" y="4758809"/>
            <a:ext cx="1648897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Kalendář Učení</a:t>
            </a:r>
            <a:endParaRPr lang="en-US" sz="1250" dirty="0">
              <a:latin typeface="Tomorrow" panose="020B060402020202020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138714" y="5043964"/>
            <a:ext cx="12781478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Chronologický přehled všech studijních aktivit.</a:t>
            </a:r>
            <a:endParaRPr lang="en-US" sz="1000" dirty="0">
              <a:latin typeface="Tomorrow" panose="020B0604020202020204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710208" y="5518666"/>
            <a:ext cx="296704" cy="296704"/>
          </a:xfrm>
          <a:prstGeom prst="roundRect">
            <a:avLst>
              <a:gd name="adj" fmla="val 6669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cs-CZ">
              <a:latin typeface="Tomorrow" panose="020B060402020202020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138714" y="5563910"/>
            <a:ext cx="1648897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Detaily Testu</a:t>
            </a:r>
            <a:endParaRPr lang="en-US" sz="1250" dirty="0">
              <a:latin typeface="Tomorrow" panose="020B060402020202020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1138714" y="5849064"/>
            <a:ext cx="12781478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Podrobné informace o testu, stavu a poznámkách.</a:t>
            </a:r>
            <a:endParaRPr lang="en-US" sz="1000" dirty="0">
              <a:latin typeface="Tomorrow" panose="020B0604020202020204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710208" y="6323767"/>
            <a:ext cx="296704" cy="296704"/>
          </a:xfrm>
          <a:prstGeom prst="roundRect">
            <a:avLst>
              <a:gd name="adj" fmla="val 6669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cs-CZ">
              <a:latin typeface="Tomorrow" panose="020B060402020202020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1138714" y="6369010"/>
            <a:ext cx="1648897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Správa Skupin</a:t>
            </a:r>
            <a:endParaRPr lang="en-US" sz="1250" dirty="0">
              <a:latin typeface="Tomorrow" panose="020B060402020202020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1138714" y="6654165"/>
            <a:ext cx="12781478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Funkce pro přidávání členů a sdílení testů ve skupinách.</a:t>
            </a:r>
            <a:endParaRPr lang="en-US" sz="1000" dirty="0">
              <a:latin typeface="Tomorrow" panose="020B0604020202020204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710208" y="7128867"/>
            <a:ext cx="296704" cy="296704"/>
          </a:xfrm>
          <a:prstGeom prst="roundRect">
            <a:avLst>
              <a:gd name="adj" fmla="val 6669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cs-CZ">
              <a:latin typeface="Tomorrow" panose="020B060402020202020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138714" y="7174111"/>
            <a:ext cx="1648897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Nastavení</a:t>
            </a:r>
            <a:endParaRPr lang="en-US" sz="1250" dirty="0">
              <a:latin typeface="Tomorrow" panose="020B0604020202020204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1138714" y="7459266"/>
            <a:ext cx="12781478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Personalizace osobních údajů, jazyka, motivu a notifikací.</a:t>
            </a:r>
            <a:endParaRPr lang="en-US" sz="1000" dirty="0">
              <a:latin typeface="Tomorrow" panose="020B060402020202020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6E9CB78-76E3-7F27-5EBA-8C8E32B6E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295" y="7749303"/>
            <a:ext cx="1800476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9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5863"/>
            <a:ext cx="1072431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D1D1B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Nefunkční Požadavky: Kvalita a Spolehlivost</a:t>
            </a:r>
            <a:endParaRPr lang="en-US" sz="3750" dirty="0">
              <a:latin typeface="Tomorrow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987522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Kromě základních funkcí klademe velký důraz na nefunkční požadavky, které zajišťují příjemné, bezpečné a spolehlivé užívání aplikace.</a:t>
            </a:r>
            <a:endParaRPr lang="en-US" sz="1500" dirty="0">
              <a:latin typeface="Tomorrow" panose="020B060402020202020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4512707"/>
            <a:ext cx="6424970" cy="1419106"/>
          </a:xfrm>
          <a:prstGeom prst="roundRect">
            <a:avLst>
              <a:gd name="adj" fmla="val 3260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cs-CZ">
              <a:latin typeface="Tomorrow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86552" y="4705469"/>
            <a:ext cx="345305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1615C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Jednoduchost a Intuitivnost</a:t>
            </a:r>
            <a:endParaRPr lang="en-US" sz="1850" dirty="0">
              <a:latin typeface="Tomorrow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86552" y="5122307"/>
            <a:ext cx="603944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Navrženo pro snadné a přímé použití bez zbytečných komplikací.</a:t>
            </a:r>
            <a:endParaRPr lang="en-US" sz="1500" dirty="0">
              <a:latin typeface="Tomorrow" panose="020B060402020202020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11522" y="4512707"/>
            <a:ext cx="6425089" cy="1419106"/>
          </a:xfrm>
          <a:prstGeom prst="roundRect">
            <a:avLst>
              <a:gd name="adj" fmla="val 3260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cs-CZ">
              <a:latin typeface="Tomorrow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04284" y="470546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1615C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Responzivita</a:t>
            </a:r>
            <a:endParaRPr lang="en-US" sz="1850" dirty="0">
              <a:latin typeface="Tomorrow" panose="020B060402020202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04284" y="5122307"/>
            <a:ext cx="603956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Bezchybné zobrazení a funkčnost na mobilních telefonech, tabletech i počítačích.</a:t>
            </a:r>
            <a:endParaRPr lang="en-US" sz="1500" dirty="0">
              <a:latin typeface="Tomorrow" panose="020B060402020202020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93790" y="6124575"/>
            <a:ext cx="6424970" cy="1419106"/>
          </a:xfrm>
          <a:prstGeom prst="roundRect">
            <a:avLst>
              <a:gd name="adj" fmla="val 3260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cs-CZ">
              <a:latin typeface="Tomorrow" panose="020B06040202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6552" y="631733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1615C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Ukládání Dat</a:t>
            </a:r>
            <a:endParaRPr lang="en-US" sz="1850" dirty="0">
              <a:latin typeface="Tomorrow" panose="020B060402020202020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86552" y="6734175"/>
            <a:ext cx="6039445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Spolehlivé ukládání do SQLite s pravidelným automatickým zálohováním.</a:t>
            </a:r>
            <a:endParaRPr lang="en-US" sz="1500" dirty="0">
              <a:latin typeface="Tomorrow" panose="020B060402020202020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411522" y="6124575"/>
            <a:ext cx="6425089" cy="1419106"/>
          </a:xfrm>
          <a:prstGeom prst="roundRect">
            <a:avLst>
              <a:gd name="adj" fmla="val 3260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cs-CZ">
              <a:latin typeface="Tomorrow" panose="020B06040202020202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04284" y="631733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1615C"/>
                </a:solidFill>
                <a:latin typeface="Tomorrow" panose="020B0604020202020204" charset="0"/>
                <a:ea typeface="Tomorrow Semi Bold" pitchFamily="34" charset="-122"/>
                <a:cs typeface="Tomorrow Semi Bold" pitchFamily="34" charset="-120"/>
              </a:rPr>
              <a:t>Bezpečnost</a:t>
            </a:r>
            <a:endParaRPr lang="en-US" sz="1850" dirty="0">
              <a:latin typeface="Tomorrow" panose="020B060402020202020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604284" y="6734175"/>
            <a:ext cx="603956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" panose="020B0604020202020204" charset="0"/>
                <a:ea typeface="Tomorrow" pitchFamily="34" charset="-122"/>
                <a:cs typeface="Tomorrow" pitchFamily="34" charset="-120"/>
              </a:rPr>
              <a:t>Šifrování hesel a ochrana osobních dat je naší nejvyšší prioritou.</a:t>
            </a:r>
            <a:endParaRPr lang="en-US" sz="1500" dirty="0">
              <a:latin typeface="Tomorrow" panose="020B060402020202020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5F29589-8200-B11A-36CD-CF29E794C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3610" y="7736443"/>
            <a:ext cx="1800476" cy="4286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494</Words>
  <Application>Microsoft Office PowerPoint</Application>
  <PresentationFormat>Custom</PresentationFormat>
  <Paragraphs>67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Tomorrow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Matěj Noga</cp:lastModifiedBy>
  <cp:revision>2</cp:revision>
  <dcterms:created xsi:type="dcterms:W3CDTF">2026-01-05T16:40:10Z</dcterms:created>
  <dcterms:modified xsi:type="dcterms:W3CDTF">2026-01-05T16:43:29Z</dcterms:modified>
</cp:coreProperties>
</file>